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81" r:id="rId4"/>
    <p:sldId id="279" r:id="rId5"/>
    <p:sldId id="280" r:id="rId6"/>
    <p:sldId id="286" r:id="rId7"/>
    <p:sldId id="290" r:id="rId8"/>
    <p:sldId id="293" r:id="rId9"/>
    <p:sldId id="292" r:id="rId10"/>
    <p:sldId id="294" r:id="rId11"/>
    <p:sldId id="291" r:id="rId12"/>
    <p:sldId id="289" r:id="rId13"/>
    <p:sldId id="296" r:id="rId14"/>
    <p:sldId id="288" r:id="rId15"/>
    <p:sldId id="295" r:id="rId16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7" d="100"/>
          <a:sy n="27" d="100"/>
        </p:scale>
        <p:origin x="-701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D372-1F64-4C13-B98F-373421296ABD}" type="datetimeFigureOut">
              <a:rPr lang="es-CR" smtClean="0"/>
              <a:pPr/>
              <a:t>22/08/2012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7E32-F20A-44D7-92D0-03C038DF745F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D372-1F64-4C13-B98F-373421296ABD}" type="datetimeFigureOut">
              <a:rPr lang="es-CR" smtClean="0"/>
              <a:pPr/>
              <a:t>22/08/2012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7E32-F20A-44D7-92D0-03C038DF745F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D372-1F64-4C13-B98F-373421296ABD}" type="datetimeFigureOut">
              <a:rPr lang="es-CR" smtClean="0"/>
              <a:pPr/>
              <a:t>22/08/2012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7E32-F20A-44D7-92D0-03C038DF745F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D372-1F64-4C13-B98F-373421296ABD}" type="datetimeFigureOut">
              <a:rPr lang="es-CR" smtClean="0"/>
              <a:pPr/>
              <a:t>22/08/2012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7E32-F20A-44D7-92D0-03C038DF745F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D372-1F64-4C13-B98F-373421296ABD}" type="datetimeFigureOut">
              <a:rPr lang="es-CR" smtClean="0"/>
              <a:pPr/>
              <a:t>22/08/2012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7E32-F20A-44D7-92D0-03C038DF745F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D372-1F64-4C13-B98F-373421296ABD}" type="datetimeFigureOut">
              <a:rPr lang="es-CR" smtClean="0"/>
              <a:pPr/>
              <a:t>22/08/2012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7E32-F20A-44D7-92D0-03C038DF745F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D372-1F64-4C13-B98F-373421296ABD}" type="datetimeFigureOut">
              <a:rPr lang="es-CR" smtClean="0"/>
              <a:pPr/>
              <a:t>22/08/2012</a:t>
            </a:fld>
            <a:endParaRPr lang="es-C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7E32-F20A-44D7-92D0-03C038DF745F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D372-1F64-4C13-B98F-373421296ABD}" type="datetimeFigureOut">
              <a:rPr lang="es-CR" smtClean="0"/>
              <a:pPr/>
              <a:t>22/08/2012</a:t>
            </a:fld>
            <a:endParaRPr lang="es-C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7E32-F20A-44D7-92D0-03C038DF745F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D372-1F64-4C13-B98F-373421296ABD}" type="datetimeFigureOut">
              <a:rPr lang="es-CR" smtClean="0"/>
              <a:pPr/>
              <a:t>22/08/2012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7E32-F20A-44D7-92D0-03C038DF745F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D372-1F64-4C13-B98F-373421296ABD}" type="datetimeFigureOut">
              <a:rPr lang="es-CR" smtClean="0"/>
              <a:pPr/>
              <a:t>22/08/2012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7E32-F20A-44D7-92D0-03C038DF745F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D372-1F64-4C13-B98F-373421296ABD}" type="datetimeFigureOut">
              <a:rPr lang="es-CR" smtClean="0"/>
              <a:pPr/>
              <a:t>22/08/2012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C7E32-F20A-44D7-92D0-03C038DF745F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5D372-1F64-4C13-B98F-373421296ABD}" type="datetimeFigureOut">
              <a:rPr lang="es-CR" smtClean="0"/>
              <a:pPr/>
              <a:t>22/08/2012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C7E32-F20A-44D7-92D0-03C038DF745F}" type="slidenum">
              <a:rPr lang="es-CR" smtClean="0"/>
              <a:pPr/>
              <a:t>‹Nº›</a:t>
            </a:fld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mindshiftseducationalconsultants.wikispaces.com/file/view/C%C3%93MO+HACER+VISIBLE+EL+PENSAMIENTO-+perkins.pdf" TargetMode="External"/><Relationship Id="rId2" Type="http://schemas.openxmlformats.org/officeDocument/2006/relationships/hyperlink" Target="http://lasfuentes-alcaste.com/departamentos/IP/Trileema(6.9.11)/Educar_por_competencias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od.ac.cr/pdf/epc/2009/es/pensamiento_visible.pdf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pzweb.harvard.edu/vt/VisibleThinking_html_files/03_ThinkingRoutines/03d_UnderstandingRoutines/WhatMakes/WhatMakes_Routine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319015"/>
            <a:ext cx="7772400" cy="1470025"/>
          </a:xfrm>
        </p:spPr>
        <p:txBody>
          <a:bodyPr/>
          <a:lstStyle/>
          <a:p>
            <a:r>
              <a:rPr lang="es-CR" dirty="0" smtClean="0"/>
              <a:t>Rutinas de pensamiento</a:t>
            </a:r>
            <a:endParaRPr lang="es-C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332656"/>
            <a:ext cx="6400800" cy="1752600"/>
          </a:xfrm>
        </p:spPr>
        <p:txBody>
          <a:bodyPr>
            <a:normAutofit/>
          </a:bodyPr>
          <a:lstStyle/>
          <a:p>
            <a:r>
              <a:rPr lang="es-ES" sz="2800" b="1" dirty="0" smtClean="0"/>
              <a:t>ATC21S</a:t>
            </a:r>
          </a:p>
          <a:p>
            <a:r>
              <a:rPr lang="es-ES" sz="2800" b="1" dirty="0" smtClean="0"/>
              <a:t>Capítulo Latinoamericano</a:t>
            </a:r>
            <a:endParaRPr lang="es-CR" sz="2800" dirty="0" smtClean="0"/>
          </a:p>
          <a:p>
            <a:endParaRPr lang="es-CR" sz="2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221088"/>
            <a:ext cx="1774701" cy="1273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190251"/>
            <a:ext cx="1841376" cy="1543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24794" y="5445224"/>
            <a:ext cx="1911102" cy="1072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83260" y="5589240"/>
            <a:ext cx="2340868" cy="1068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59638" y="5589240"/>
            <a:ext cx="1392682" cy="797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b="1" dirty="0" smtClean="0"/>
              <a:t>Estudiantes de 6° grado, Clase de </a:t>
            </a:r>
            <a:r>
              <a:rPr lang="es-CR" b="1" dirty="0" smtClean="0"/>
              <a:t>español</a:t>
            </a:r>
            <a:endParaRPr lang="es-CR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CR" sz="1400" dirty="0" smtClean="0"/>
              <a:t>Discusión </a:t>
            </a:r>
            <a:r>
              <a:rPr lang="es-CR" sz="1400" dirty="0" smtClean="0"/>
              <a:t>sobre los libros en general: sus partes, etc. Usaron la rutina para formular preguntas sobre usar libros. </a:t>
            </a:r>
            <a:r>
              <a:rPr lang="es-CR" sz="1400" dirty="0" smtClean="0"/>
              <a:t> Ejemplos </a:t>
            </a:r>
            <a:r>
              <a:rPr lang="es-CR" sz="1400" dirty="0" smtClean="0"/>
              <a:t>de preguntas de los estudiantes: </a:t>
            </a:r>
          </a:p>
          <a:p>
            <a:r>
              <a:rPr lang="es-CR" sz="1400" b="1" i="1" dirty="0" smtClean="0"/>
              <a:t>¿Qué pasaría si….</a:t>
            </a:r>
            <a:endParaRPr lang="es-CR" sz="1400" dirty="0" smtClean="0"/>
          </a:p>
          <a:p>
            <a:pPr lvl="1"/>
            <a:r>
              <a:rPr lang="es-CR" sz="1400" dirty="0" smtClean="0"/>
              <a:t>no hubiera libros?</a:t>
            </a:r>
          </a:p>
          <a:p>
            <a:pPr lvl="1"/>
            <a:r>
              <a:rPr lang="es-CR" sz="1400" dirty="0" smtClean="0"/>
              <a:t>solo los niños tuvieran permitido leer libros? </a:t>
            </a:r>
          </a:p>
          <a:p>
            <a:pPr lvl="1"/>
            <a:r>
              <a:rPr lang="es-CR" sz="1400" dirty="0" smtClean="0"/>
              <a:t>solo pudieras leer libros en tu computadora?</a:t>
            </a:r>
          </a:p>
          <a:p>
            <a:pPr lvl="1"/>
            <a:r>
              <a:rPr lang="es-CR" sz="1400" dirty="0" smtClean="0"/>
              <a:t>todos los libros tuvieran el mismo tamaño?</a:t>
            </a:r>
          </a:p>
          <a:p>
            <a:r>
              <a:rPr lang="es-CR" sz="1400" b="1" dirty="0" smtClean="0"/>
              <a:t>¿Qué cambiaría si …</a:t>
            </a:r>
            <a:endParaRPr lang="es-CR" sz="1400" dirty="0" smtClean="0"/>
          </a:p>
          <a:p>
            <a:pPr lvl="1"/>
            <a:r>
              <a:rPr lang="es-CR" sz="1400" dirty="0" smtClean="0"/>
              <a:t>Solo hubieran ilustraciones en los libros?</a:t>
            </a:r>
          </a:p>
          <a:p>
            <a:pPr lvl="1"/>
            <a:r>
              <a:rPr lang="es-CR" sz="1400" dirty="0" smtClean="0"/>
              <a:t>Si los libros estuvieran hechos de metal (o </a:t>
            </a:r>
            <a:r>
              <a:rPr lang="es-CR" sz="1400" dirty="0" err="1" smtClean="0"/>
              <a:t>plastic</a:t>
            </a:r>
            <a:r>
              <a:rPr lang="es-CR" sz="1400" dirty="0" smtClean="0"/>
              <a:t>, tela, Piedra, palos, pelo, barro, concreto, partes humanas</a:t>
            </a:r>
            <a:r>
              <a:rPr lang="es-CR" sz="1400" dirty="0" smtClean="0"/>
              <a:t>?</a:t>
            </a:r>
          </a:p>
          <a:p>
            <a:pPr lvl="1">
              <a:buNone/>
            </a:pPr>
            <a:endParaRPr lang="es-CR" sz="1400" dirty="0" smtClean="0"/>
          </a:p>
          <a:p>
            <a:pPr marL="0" indent="0">
              <a:buNone/>
            </a:pPr>
            <a:r>
              <a:rPr lang="es-CR" sz="1400" dirty="0" smtClean="0"/>
              <a:t>Los estudiantes se mostraron muy </a:t>
            </a:r>
            <a:r>
              <a:rPr lang="es-CR" sz="1400" dirty="0" smtClean="0"/>
              <a:t>atraídos </a:t>
            </a:r>
            <a:r>
              <a:rPr lang="es-CR" sz="1400" dirty="0" smtClean="0"/>
              <a:t>por el tema de los libros de diferentes materiales. Pasaron un tiempo haciendo lluvia de ideas sobre materiales de libros. Por ejemplo, cuando estaban explorando la </a:t>
            </a:r>
            <a:r>
              <a:rPr lang="es-CR" sz="1400" dirty="0" smtClean="0"/>
              <a:t>pregunta ¿</a:t>
            </a:r>
            <a:r>
              <a:rPr lang="es-CR" sz="1400" dirty="0" smtClean="0"/>
              <a:t>Qué pasaría si los libros estuvieran hechos de vidrio</a:t>
            </a:r>
            <a:r>
              <a:rPr lang="es-CR" sz="1400" i="1" dirty="0" smtClean="0"/>
              <a:t>? </a:t>
            </a:r>
            <a:r>
              <a:rPr lang="en-US" sz="1400" dirty="0" smtClean="0"/>
              <a:t>Un </a:t>
            </a:r>
            <a:r>
              <a:rPr lang="en-US" sz="1400" dirty="0" err="1" smtClean="0"/>
              <a:t>grupo</a:t>
            </a:r>
            <a:r>
              <a:rPr lang="en-US" sz="1400" dirty="0" smtClean="0"/>
              <a:t> de </a:t>
            </a:r>
            <a:r>
              <a:rPr lang="en-US" sz="1400" dirty="0" err="1" smtClean="0"/>
              <a:t>estudiantes</a:t>
            </a:r>
            <a:r>
              <a:rPr lang="en-US" sz="1400" dirty="0" smtClean="0"/>
              <a:t> </a:t>
            </a:r>
            <a:r>
              <a:rPr lang="en-US" sz="1400" dirty="0" err="1" smtClean="0"/>
              <a:t>sugirió</a:t>
            </a:r>
            <a:r>
              <a:rPr lang="en-US" sz="1400" i="1" dirty="0" smtClean="0"/>
              <a:t>: </a:t>
            </a:r>
            <a:endParaRPr lang="es-CR" sz="1400" dirty="0" smtClean="0"/>
          </a:p>
          <a:p>
            <a:pPr lvl="1"/>
            <a:r>
              <a:rPr lang="es-CR" sz="1400" dirty="0" smtClean="0"/>
              <a:t>Serían muy pesados, transparentes y difíciles de leer. Tendrían páginas muy gruesas porque si no se </a:t>
            </a:r>
            <a:r>
              <a:rPr lang="es-CR" sz="1400" dirty="0" err="1" smtClean="0"/>
              <a:t>romperían.No</a:t>
            </a:r>
            <a:r>
              <a:rPr lang="es-CR" sz="1400" dirty="0" smtClean="0"/>
              <a:t> serían buenos para los niños, demasiado frágiles, serían muy caros. Tendrían páginas sueltas</a:t>
            </a:r>
            <a:r>
              <a:rPr lang="es-CR" sz="1400" dirty="0" smtClean="0"/>
              <a:t>. Tendrías </a:t>
            </a:r>
            <a:r>
              <a:rPr lang="es-CR" sz="1400" dirty="0" smtClean="0"/>
              <a:t>que lavarte las manos antes de leerlo o si no se verían muchas huellas en las páginas. </a:t>
            </a:r>
          </a:p>
          <a:p>
            <a:pPr>
              <a:buNone/>
            </a:pPr>
            <a:r>
              <a:rPr lang="es-CR" sz="1400" dirty="0" smtClean="0"/>
              <a:t>Después</a:t>
            </a:r>
            <a:r>
              <a:rPr lang="es-CR" sz="1400" dirty="0" smtClean="0"/>
              <a:t>, los niños trabajaron en pequeños grupos para crear historias cortas sobre su libro inusual. </a:t>
            </a:r>
          </a:p>
          <a:p>
            <a:endParaRPr lang="es-CR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539552" y="548680"/>
          <a:ext cx="7920880" cy="5774025"/>
        </p:xfrm>
        <a:graphic>
          <a:graphicData uri="http://schemas.openxmlformats.org/drawingml/2006/table">
            <a:tbl>
              <a:tblPr/>
              <a:tblGrid>
                <a:gridCol w="1705324"/>
                <a:gridCol w="2978851"/>
                <a:gridCol w="3236705"/>
              </a:tblGrid>
              <a:tr h="248064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200" b="1" dirty="0">
                          <a:latin typeface="Verdana"/>
                          <a:ea typeface="Times New Roman"/>
                          <a:cs typeface="Times New Roman"/>
                        </a:rPr>
                        <a:t>“Verdad”</a:t>
                      </a:r>
                      <a:endParaRPr lang="es-C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638" marR="6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</a:tr>
              <a:tr h="4961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200" b="1">
                          <a:latin typeface="Verdana"/>
                          <a:ea typeface="Times New Roman"/>
                          <a:cs typeface="Times New Roman"/>
                        </a:rPr>
                        <a:t>Nombre de la rutina</a:t>
                      </a:r>
                      <a:endParaRPr lang="es-C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638" marR="6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200" b="1">
                          <a:latin typeface="Verdana"/>
                          <a:ea typeface="Times New Roman"/>
                          <a:cs typeface="Times New Roman"/>
                        </a:rPr>
                        <a:t>Pasos</a:t>
                      </a:r>
                      <a:endParaRPr lang="es-C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638" marR="6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200" b="1">
                          <a:latin typeface="Verdana"/>
                          <a:ea typeface="Times New Roman"/>
                          <a:cs typeface="Times New Roman"/>
                        </a:rPr>
                        <a:t>Cómo aplicarla</a:t>
                      </a:r>
                      <a:endParaRPr lang="es-C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638" marR="6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6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200" b="1" dirty="0">
                          <a:latin typeface="Verdana"/>
                          <a:ea typeface="Times New Roman"/>
                          <a:cs typeface="Times New Roman"/>
                        </a:rPr>
                        <a:t>Luz </a:t>
                      </a:r>
                      <a:r>
                        <a:rPr lang="es-CR" sz="1200" b="1" dirty="0" smtClean="0">
                          <a:latin typeface="Verdana"/>
                          <a:ea typeface="Times New Roman"/>
                          <a:cs typeface="Times New Roman"/>
                        </a:rPr>
                        <a:t>roja</a:t>
                      </a:r>
                      <a:endParaRPr lang="es-C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200" i="1" dirty="0">
                          <a:latin typeface="Verdana"/>
                          <a:ea typeface="Times New Roman"/>
                          <a:cs typeface="Times New Roman"/>
                        </a:rPr>
                        <a:t>Para ayudar a los estudiantes a detectar señales de duda sobre la veracidad en la comunicación social y política</a:t>
                      </a:r>
                      <a:endParaRPr lang="es-C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638" marR="616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s-CR" sz="12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1200" dirty="0" smtClean="0">
                          <a:latin typeface="Verdana"/>
                          <a:ea typeface="Times New Roman"/>
                          <a:cs typeface="Times New Roman"/>
                        </a:rPr>
                        <a:t>1. Identifique </a:t>
                      </a:r>
                      <a:r>
                        <a:rPr lang="es-CR" sz="1200" dirty="0">
                          <a:latin typeface="Verdana"/>
                          <a:ea typeface="Times New Roman"/>
                          <a:cs typeface="Times New Roman"/>
                        </a:rPr>
                        <a:t>un elemento para investigar (un editorial, una noticia, un discurso político, etc</a:t>
                      </a:r>
                      <a:r>
                        <a:rPr lang="es-CR" sz="1200" dirty="0" smtClean="0">
                          <a:latin typeface="Verdana"/>
                          <a:ea typeface="Times New Roman"/>
                          <a:cs typeface="Times New Roman"/>
                        </a:rPr>
                        <a:t>.).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s-C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1200" dirty="0">
                          <a:latin typeface="Verdana"/>
                          <a:ea typeface="Times New Roman"/>
                          <a:cs typeface="Times New Roman"/>
                        </a:rPr>
                        <a:t>2. Los estudiantes lo analizan para detectar “luces rojas” </a:t>
                      </a:r>
                      <a:r>
                        <a:rPr lang="es-CR" sz="1200" dirty="0" smtClean="0">
                          <a:latin typeface="Verdana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s-CR" sz="1200" baseline="0" dirty="0" smtClean="0"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CR" sz="1200" dirty="0" smtClean="0">
                          <a:latin typeface="Verdana"/>
                          <a:ea typeface="Times New Roman"/>
                          <a:cs typeface="Times New Roman"/>
                        </a:rPr>
                        <a:t>aquellos </a:t>
                      </a:r>
                      <a:r>
                        <a:rPr lang="es-CR" sz="1200" dirty="0">
                          <a:latin typeface="Verdana"/>
                          <a:ea typeface="Times New Roman"/>
                          <a:cs typeface="Times New Roman"/>
                        </a:rPr>
                        <a:t>puntos en los que aprecian señales de posible duda sobre su veracidad.</a:t>
                      </a:r>
                      <a:endParaRPr lang="es-C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s-CR" sz="12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1200" dirty="0" smtClean="0"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s-CR" sz="1200" dirty="0">
                          <a:latin typeface="Verdana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es-CR" sz="1200" dirty="0" smtClean="0">
                          <a:latin typeface="Verdana"/>
                          <a:ea typeface="Times New Roman"/>
                          <a:cs typeface="Times New Roman"/>
                        </a:rPr>
                        <a:t>Hagan una</a:t>
                      </a:r>
                      <a:r>
                        <a:rPr lang="es-CR" sz="1200" baseline="0" dirty="0" smtClean="0">
                          <a:latin typeface="Verdana"/>
                          <a:ea typeface="Times New Roman"/>
                          <a:cs typeface="Times New Roman"/>
                        </a:rPr>
                        <a:t> lista de los puntos del texto que merecen la luz roja.</a:t>
                      </a:r>
                      <a:endParaRPr lang="es-C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s-CR" sz="12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1200" dirty="0" smtClean="0">
                          <a:latin typeface="Verdana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s-CR" sz="1200" dirty="0">
                          <a:latin typeface="Verdana"/>
                          <a:ea typeface="Times New Roman"/>
                          <a:cs typeface="Times New Roman"/>
                        </a:rPr>
                        <a:t>. Pregunte: ¿qué hemos aprendido sobre las señales que pueden ser un problema para la verdad? ¿Qué hemos aprendido sobre zonas rojas a las que tenemos que prestar cuidado?</a:t>
                      </a:r>
                      <a:r>
                        <a:rPr lang="es-CR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61638" marR="6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200" dirty="0">
                          <a:latin typeface="Verdana"/>
                          <a:ea typeface="Times New Roman"/>
                          <a:cs typeface="Times New Roman"/>
                        </a:rPr>
                        <a:t>Los puntos que ameritan luces rojas </a:t>
                      </a:r>
                      <a:r>
                        <a:rPr lang="es-CR" sz="1200" dirty="0" smtClean="0">
                          <a:latin typeface="Verdana"/>
                          <a:ea typeface="Times New Roman"/>
                          <a:cs typeface="Times New Roman"/>
                        </a:rPr>
                        <a:t>son</a:t>
                      </a:r>
                      <a:r>
                        <a:rPr lang="es-CR" sz="1200" dirty="0">
                          <a:latin typeface="Verdana"/>
                          <a:ea typeface="Times New Roman"/>
                          <a:cs typeface="Times New Roman"/>
                        </a:rPr>
                        <a:t>:</a:t>
                      </a:r>
                      <a:endParaRPr lang="es-C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CR" sz="1200" dirty="0">
                          <a:latin typeface="Verdana"/>
                          <a:ea typeface="Times New Roman"/>
                          <a:cs typeface="Times New Roman"/>
                        </a:rPr>
                        <a:t>Generalizaciones demasiado amplias.</a:t>
                      </a:r>
                      <a:endParaRPr lang="es-C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CR" sz="1200" dirty="0">
                          <a:latin typeface="Verdana"/>
                          <a:ea typeface="Times New Roman"/>
                          <a:cs typeface="Times New Roman"/>
                        </a:rPr>
                        <a:t>Argumentos unilaterales</a:t>
                      </a:r>
                      <a:endParaRPr lang="es-C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CR" sz="1200" dirty="0">
                          <a:latin typeface="Verdana"/>
                          <a:ea typeface="Times New Roman"/>
                          <a:cs typeface="Times New Roman"/>
                        </a:rPr>
                        <a:t>Meras afirmaciones, sin argumentos</a:t>
                      </a:r>
                      <a:endParaRPr lang="es-C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CR" sz="1200" dirty="0">
                          <a:latin typeface="Verdana"/>
                          <a:ea typeface="Times New Roman"/>
                          <a:cs typeface="Times New Roman"/>
                        </a:rPr>
                        <a:t>Interés propio manifiesto</a:t>
                      </a:r>
                      <a:endParaRPr lang="es-C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CR" sz="1200" dirty="0">
                          <a:latin typeface="Verdana"/>
                          <a:ea typeface="Times New Roman"/>
                          <a:cs typeface="Times New Roman"/>
                        </a:rPr>
                        <a:t>Convicciones extremas</a:t>
                      </a:r>
                      <a:endParaRPr lang="es-C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CR" sz="1200" dirty="0">
                          <a:latin typeface="Verdana"/>
                          <a:ea typeface="Times New Roman"/>
                          <a:cs typeface="Times New Roman"/>
                        </a:rPr>
                        <a:t>Falta de experticia constatable</a:t>
                      </a:r>
                      <a:endParaRPr lang="es-C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CR" sz="1200" dirty="0">
                          <a:latin typeface="Verdana"/>
                          <a:ea typeface="Times New Roman"/>
                          <a:cs typeface="Times New Roman"/>
                        </a:rPr>
                        <a:t>Meras opiniones</a:t>
                      </a:r>
                      <a:endParaRPr lang="es-C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CR" sz="1200" dirty="0">
                          <a:latin typeface="Verdana"/>
                          <a:ea typeface="Times New Roman"/>
                          <a:cs typeface="Times New Roman"/>
                        </a:rPr>
                        <a:t>Afirmaciones basadas en sentimientos, o enojadas</a:t>
                      </a:r>
                      <a:endParaRPr lang="es-C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200" dirty="0" smtClean="0">
                          <a:latin typeface="Verdana"/>
                          <a:ea typeface="Times New Roman"/>
                          <a:cs typeface="Times New Roman"/>
                        </a:rPr>
                        <a:t>Es interesante analizar periódicos</a:t>
                      </a:r>
                      <a:r>
                        <a:rPr lang="es-CR" sz="1200" dirty="0"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s-CR" sz="1200" dirty="0" smtClean="0">
                          <a:latin typeface="Verdana"/>
                          <a:ea typeface="Times New Roman"/>
                          <a:cs typeface="Times New Roman"/>
                        </a:rPr>
                        <a:t>noticias </a:t>
                      </a:r>
                      <a:r>
                        <a:rPr lang="es-CR" sz="1200" dirty="0">
                          <a:latin typeface="Verdana"/>
                          <a:ea typeface="Times New Roman"/>
                          <a:cs typeface="Times New Roman"/>
                        </a:rPr>
                        <a:t>de televisión, </a:t>
                      </a:r>
                      <a:r>
                        <a:rPr lang="es-CR" sz="1200" dirty="0" smtClean="0">
                          <a:latin typeface="Verdana"/>
                          <a:ea typeface="Times New Roman"/>
                          <a:cs typeface="Times New Roman"/>
                        </a:rPr>
                        <a:t>discursos </a:t>
                      </a:r>
                      <a:r>
                        <a:rPr lang="es-CR" sz="1200" dirty="0">
                          <a:latin typeface="Verdana"/>
                          <a:ea typeface="Times New Roman"/>
                          <a:cs typeface="Times New Roman"/>
                        </a:rPr>
                        <a:t>políticos, </a:t>
                      </a:r>
                      <a:r>
                        <a:rPr lang="es-CR" sz="1200" dirty="0" smtClean="0">
                          <a:latin typeface="Verdana"/>
                          <a:ea typeface="Times New Roman"/>
                          <a:cs typeface="Times New Roman"/>
                        </a:rPr>
                        <a:t>propaganda </a:t>
                      </a:r>
                      <a:r>
                        <a:rPr lang="es-CR" sz="1200" dirty="0">
                          <a:latin typeface="Verdana"/>
                          <a:ea typeface="Times New Roman"/>
                          <a:cs typeface="Times New Roman"/>
                        </a:rPr>
                        <a:t>política, las propias discusiones de aula o conversaciones más privadas, </a:t>
                      </a:r>
                      <a:r>
                        <a:rPr lang="es-CR" sz="1200" dirty="0" smtClean="0">
                          <a:latin typeface="Verdana"/>
                          <a:ea typeface="Times New Roman"/>
                          <a:cs typeface="Times New Roman"/>
                        </a:rPr>
                        <a:t>porque </a:t>
                      </a:r>
                      <a:r>
                        <a:rPr lang="es-CR" sz="1200" dirty="0">
                          <a:latin typeface="Verdana"/>
                          <a:ea typeface="Times New Roman"/>
                          <a:cs typeface="Times New Roman"/>
                        </a:rPr>
                        <a:t>contienen muchas luces rojas. Para desarrollar en los estudiantes la disposición a estar alerta a este tipo de señales, se les puede solicitar que den seguimiento durante un tiempo a una de estas </a:t>
                      </a:r>
                      <a:r>
                        <a:rPr lang="es-CR" sz="1200" dirty="0" smtClean="0">
                          <a:latin typeface="Verdana"/>
                          <a:ea typeface="Times New Roman"/>
                          <a:cs typeface="Times New Roman"/>
                        </a:rPr>
                        <a:t>“zonas rojas”. </a:t>
                      </a:r>
                      <a:endParaRPr lang="es-C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638" marR="61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539552" y="764704"/>
          <a:ext cx="7848872" cy="5472608"/>
        </p:xfrm>
        <a:graphic>
          <a:graphicData uri="http://schemas.openxmlformats.org/drawingml/2006/table">
            <a:tbl>
              <a:tblPr/>
              <a:tblGrid>
                <a:gridCol w="2059288"/>
                <a:gridCol w="2580178"/>
                <a:gridCol w="3209406"/>
              </a:tblGrid>
              <a:tr h="401325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400" b="1">
                          <a:latin typeface="Verdana"/>
                          <a:ea typeface="Times New Roman"/>
                          <a:cs typeface="Times New Roman"/>
                        </a:rPr>
                        <a:t>“Comprensión”</a:t>
                      </a:r>
                      <a:endParaRPr lang="es-C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</a:tr>
              <a:tr h="802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400" b="1">
                          <a:latin typeface="Verdana"/>
                          <a:ea typeface="Times New Roman"/>
                          <a:cs typeface="Times New Roman"/>
                        </a:rPr>
                        <a:t>Nombre de la rutina</a:t>
                      </a:r>
                      <a:endParaRPr lang="es-C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400" b="1">
                          <a:latin typeface="Verdana"/>
                          <a:ea typeface="Times New Roman"/>
                          <a:cs typeface="Times New Roman"/>
                        </a:rPr>
                        <a:t>Pasos</a:t>
                      </a:r>
                      <a:endParaRPr lang="es-C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400" b="1">
                          <a:latin typeface="Verdana"/>
                          <a:ea typeface="Times New Roman"/>
                          <a:cs typeface="Times New Roman"/>
                        </a:rPr>
                        <a:t>Cómo aplicarla</a:t>
                      </a:r>
                      <a:endParaRPr lang="es-C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8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400" b="1">
                          <a:latin typeface="Verdana"/>
                          <a:ea typeface="Times New Roman"/>
                          <a:cs typeface="Times New Roman"/>
                        </a:rPr>
                        <a:t>Titulares</a:t>
                      </a:r>
                      <a:endParaRPr lang="es-CR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400" i="1">
                          <a:latin typeface="Verdana"/>
                          <a:ea typeface="Times New Roman"/>
                          <a:cs typeface="Times New Roman"/>
                        </a:rPr>
                        <a:t>Para resumir y consolidar ideas, acontecimientos y experiencias</a:t>
                      </a:r>
                      <a:endParaRPr lang="es-C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s-CR" sz="14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s-CR" sz="14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s-CR" sz="14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s-CR" sz="1400" dirty="0" smtClean="0">
                          <a:latin typeface="Verdana"/>
                          <a:ea typeface="Times New Roman"/>
                          <a:cs typeface="Times New Roman"/>
                        </a:rPr>
                        <a:t>1. Si </a:t>
                      </a:r>
                      <a:r>
                        <a:rPr lang="es-CR" sz="1400" dirty="0">
                          <a:latin typeface="Verdana"/>
                          <a:ea typeface="Times New Roman"/>
                          <a:cs typeface="Times New Roman"/>
                        </a:rPr>
                        <a:t>tuvieran que redactar un titular que capturase el aspecto más importante que debiera recordarse sobre este tema, ¿cuál sería</a:t>
                      </a:r>
                      <a:r>
                        <a:rPr lang="es-CR" sz="1400" dirty="0" smtClean="0">
                          <a:latin typeface="Verdana"/>
                          <a:ea typeface="Times New Roman"/>
                          <a:cs typeface="Times New Roman"/>
                        </a:rPr>
                        <a:t>?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s-CR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s-CR" sz="1400" dirty="0">
                          <a:latin typeface="Verdana"/>
                          <a:ea typeface="Times New Roman"/>
                          <a:cs typeface="Times New Roman"/>
                        </a:rPr>
                        <a:t>2. ¿Cómo han cambiado sus titulares tras la discusión de hoy? ¿En qué se diferencia de lo que hubieran dicho ayer?</a:t>
                      </a:r>
                      <a:endParaRPr lang="es-CR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R" sz="14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400" dirty="0" smtClean="0">
                          <a:latin typeface="Verdana"/>
                          <a:ea typeface="Times New Roman"/>
                          <a:cs typeface="Times New Roman"/>
                        </a:rPr>
                        <a:t>Puede </a:t>
                      </a:r>
                      <a:r>
                        <a:rPr lang="es-CR" sz="1400" dirty="0">
                          <a:latin typeface="Verdana"/>
                          <a:ea typeface="Times New Roman"/>
                          <a:cs typeface="Times New Roman"/>
                        </a:rPr>
                        <a:t>usarse al final de una sesión o de una discusión de clase, en la que el grupo haya explorado un tema y haya reunido una cantidad considerable de nueva información u opiniones sobre él. Puede recopilarse una lista de titulares para poder revisarlos y actualizarlos más adelante, cuando se haya avanzado más en el tema. La segunda pregunta ayudará a los estudiantes a reflexionar sobre cómo fue cambiando su pensamiento.</a:t>
                      </a:r>
                      <a:r>
                        <a:rPr lang="es-CR" sz="14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es-CR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Para más información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dirty="0" smtClean="0"/>
              <a:t>Pensamiento visible </a:t>
            </a:r>
            <a:r>
              <a:rPr lang="es-ES" dirty="0" smtClean="0"/>
              <a:t>Project </a:t>
            </a:r>
            <a:r>
              <a:rPr lang="es-ES" dirty="0" err="1" smtClean="0"/>
              <a:t>Zero</a:t>
            </a:r>
            <a:r>
              <a:rPr lang="es-ES" dirty="0" smtClean="0"/>
              <a:t> (U. Harvard): </a:t>
            </a:r>
            <a:r>
              <a:rPr lang="es-ES" dirty="0" smtClean="0">
                <a:hlinkClick r:id="rId2"/>
              </a:rPr>
              <a:t>http</a:t>
            </a:r>
            <a:r>
              <a:rPr lang="es-ES" dirty="0" smtClean="0">
                <a:hlinkClick r:id="rId2"/>
              </a:rPr>
              <a:t>://pzweb.harvard.edu/vt/VisibleThinking_html_files/VisibleThinking1.html</a:t>
            </a:r>
            <a:endParaRPr lang="es-ES" dirty="0" smtClean="0">
              <a:hlinkClick r:id="rId2"/>
            </a:endParaRPr>
          </a:p>
          <a:p>
            <a:endParaRPr lang="es-ES" u="sng" dirty="0" smtClean="0">
              <a:hlinkClick r:id="rId2"/>
            </a:endParaRPr>
          </a:p>
          <a:p>
            <a:r>
              <a:rPr lang="es-ES" dirty="0" smtClean="0"/>
              <a:t>¿Cómo </a:t>
            </a:r>
            <a:r>
              <a:rPr lang="es-ES" dirty="0" smtClean="0"/>
              <a:t>hacer visible el pensamiento? David </a:t>
            </a:r>
            <a:r>
              <a:rPr lang="es-ES" dirty="0" err="1" smtClean="0"/>
              <a:t>Perkins</a:t>
            </a:r>
            <a:endParaRPr lang="es-CR" dirty="0" smtClean="0"/>
          </a:p>
          <a:p>
            <a:pPr indent="28575">
              <a:buNone/>
            </a:pPr>
            <a:r>
              <a:rPr lang="es-ES" u="sng" dirty="0" smtClean="0">
                <a:hlinkClick r:id="rId3"/>
              </a:rPr>
              <a:t>http://mindshiftseducationalconsultants.wikispaces.com/file/view/C%C3%93MO+HACER+VISIBLE+EL+PENSAMIENTO-+perkins.pdf</a:t>
            </a:r>
            <a:endParaRPr lang="es-CR" dirty="0" smtClean="0"/>
          </a:p>
          <a:p>
            <a:endParaRPr lang="es-ES" u="sng" dirty="0" smtClean="0">
              <a:hlinkClick r:id="rId2"/>
            </a:endParaRPr>
          </a:p>
          <a:p>
            <a:r>
              <a:rPr lang="es-ES" u="sng" dirty="0" smtClean="0">
                <a:hlinkClick r:id="rId2"/>
              </a:rPr>
              <a:t>http</a:t>
            </a:r>
            <a:r>
              <a:rPr lang="es-ES" u="sng" dirty="0" smtClean="0">
                <a:hlinkClick r:id="rId2"/>
              </a:rPr>
              <a:t>://lasfuentes-alcaste.com/departamentos/IP/Trileema(6.9.11)/Educar_por_competencias.pdf</a:t>
            </a:r>
            <a:endParaRPr lang="es-CR" dirty="0" smtClean="0"/>
          </a:p>
          <a:p>
            <a:pPr>
              <a:buNone/>
            </a:pPr>
            <a:r>
              <a:rPr lang="es-ES" dirty="0" smtClean="0"/>
              <a:t>  </a:t>
            </a:r>
            <a:endParaRPr lang="es-CR" dirty="0" smtClean="0"/>
          </a:p>
          <a:p>
            <a:r>
              <a:rPr lang="es-ES" dirty="0" smtClean="0"/>
              <a:t> </a:t>
            </a:r>
            <a:r>
              <a:rPr lang="es-ES" u="sng" dirty="0" smtClean="0">
                <a:hlinkClick r:id="rId4"/>
              </a:rPr>
              <a:t>http</a:t>
            </a:r>
            <a:r>
              <a:rPr lang="es-ES" u="sng" dirty="0" smtClean="0">
                <a:hlinkClick r:id="rId4"/>
              </a:rPr>
              <a:t>://www.fod.ac.cr/pdf/epc/2009/es/pensamiento_visible.pdf</a:t>
            </a:r>
            <a:endParaRPr lang="es-CR" dirty="0" smtClean="0"/>
          </a:p>
          <a:p>
            <a:endParaRPr lang="es-C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s-CR" dirty="0" smtClean="0"/>
              <a:t/>
            </a:r>
            <a:br>
              <a:rPr lang="es-CR" dirty="0" smtClean="0"/>
            </a:br>
            <a:r>
              <a:rPr lang="es-CR" dirty="0" smtClean="0"/>
              <a:t> </a:t>
            </a:r>
            <a:br>
              <a:rPr lang="es-CR" dirty="0" smtClean="0"/>
            </a:br>
            <a:r>
              <a:rPr lang="es-CR" b="1" dirty="0" smtClean="0"/>
              <a:t>Lenguaje del pensamiento</a:t>
            </a:r>
            <a:r>
              <a:rPr lang="es-CR" dirty="0" smtClean="0"/>
              <a:t/>
            </a:r>
            <a:br>
              <a:rPr lang="es-CR" dirty="0" smtClean="0"/>
            </a:br>
            <a:r>
              <a:rPr lang="es-CR" dirty="0" smtClean="0"/>
              <a:t> 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9"/>
            <a:ext cx="8229600" cy="19442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CR" dirty="0" smtClean="0"/>
              <a:t>Las palabras y modos de comunicación que posee una lengua para referirse a los procesos y productos del pensamiento (</a:t>
            </a:r>
            <a:r>
              <a:rPr lang="es-CR" dirty="0" err="1" smtClean="0"/>
              <a:t>Jay</a:t>
            </a:r>
            <a:r>
              <a:rPr lang="es-CR" dirty="0" smtClean="0"/>
              <a:t>, </a:t>
            </a:r>
            <a:r>
              <a:rPr lang="es-CR" dirty="0" err="1" smtClean="0"/>
              <a:t>Perkins</a:t>
            </a:r>
            <a:r>
              <a:rPr lang="es-CR" dirty="0" smtClean="0"/>
              <a:t> y </a:t>
            </a:r>
            <a:r>
              <a:rPr lang="es-CR" dirty="0" err="1" smtClean="0"/>
              <a:t>Tishman</a:t>
            </a:r>
            <a:r>
              <a:rPr lang="es-CR" dirty="0" smtClean="0"/>
              <a:t>, 1994)</a:t>
            </a:r>
            <a:r>
              <a:rPr lang="es-ES" dirty="0" smtClean="0"/>
              <a:t>.</a:t>
            </a:r>
          </a:p>
          <a:p>
            <a:pPr marL="0" indent="0">
              <a:buNone/>
            </a:pPr>
            <a:endParaRPr lang="es-CR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899589" y="3717032"/>
          <a:ext cx="7272810" cy="2592288"/>
        </p:xfrm>
        <a:graphic>
          <a:graphicData uri="http://schemas.openxmlformats.org/drawingml/2006/table">
            <a:tbl>
              <a:tblPr/>
              <a:tblGrid>
                <a:gridCol w="2424270"/>
                <a:gridCol w="2424270"/>
                <a:gridCol w="2424270"/>
              </a:tblGrid>
              <a:tr h="25922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R" sz="2400" i="1" dirty="0">
                          <a:latin typeface="Verdana"/>
                          <a:ea typeface="Times New Roman"/>
                          <a:cs typeface="Times New Roman"/>
                        </a:rPr>
                        <a:t>Pensar</a:t>
                      </a:r>
                      <a:endParaRPr lang="es-C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CR" sz="2400" i="1" dirty="0">
                          <a:latin typeface="Verdana"/>
                          <a:ea typeface="Times New Roman"/>
                          <a:cs typeface="Times New Roman"/>
                        </a:rPr>
                        <a:t>Creer</a:t>
                      </a:r>
                      <a:endParaRPr lang="es-C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CR" sz="2400" i="1" dirty="0" smtClean="0">
                          <a:latin typeface="Verdana"/>
                          <a:ea typeface="Times New Roman"/>
                          <a:cs typeface="Times New Roman"/>
                        </a:rPr>
                        <a:t>Analizar</a:t>
                      </a:r>
                      <a:endParaRPr lang="es-C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CR" sz="2400" i="1" dirty="0">
                          <a:latin typeface="Verdana"/>
                          <a:ea typeface="Times New Roman"/>
                          <a:cs typeface="Times New Roman"/>
                        </a:rPr>
                        <a:t>Presuponer</a:t>
                      </a:r>
                      <a:endParaRPr lang="es-C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R" sz="2400" i="1">
                          <a:latin typeface="Verdana"/>
                          <a:ea typeface="Times New Roman"/>
                          <a:cs typeface="Times New Roman"/>
                        </a:rPr>
                        <a:t>Razones</a:t>
                      </a:r>
                      <a:endParaRPr lang="es-CR" sz="2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CR" sz="2400" i="1">
                          <a:latin typeface="Verdana"/>
                          <a:ea typeface="Times New Roman"/>
                          <a:cs typeface="Times New Roman"/>
                        </a:rPr>
                        <a:t>Motivos</a:t>
                      </a:r>
                      <a:endParaRPr lang="es-CR" sz="2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CR" sz="2400" i="1">
                          <a:latin typeface="Verdana"/>
                          <a:ea typeface="Times New Roman"/>
                          <a:cs typeface="Times New Roman"/>
                        </a:rPr>
                        <a:t>Cálculos</a:t>
                      </a:r>
                      <a:endParaRPr lang="es-CR" sz="2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CR" sz="2400" i="1">
                          <a:latin typeface="Verdana"/>
                          <a:ea typeface="Times New Roman"/>
                          <a:cs typeface="Times New Roman"/>
                        </a:rPr>
                        <a:t>Sospecha </a:t>
                      </a:r>
                      <a:endParaRPr lang="es-CR" sz="2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CR" sz="2400" i="1">
                          <a:latin typeface="Verdana"/>
                          <a:ea typeface="Times New Roman"/>
                          <a:cs typeface="Times New Roman"/>
                        </a:rPr>
                        <a:t>Conjetura</a:t>
                      </a:r>
                      <a:endParaRPr lang="es-CR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R" sz="2400" i="1" dirty="0">
                          <a:latin typeface="Verdana"/>
                          <a:ea typeface="Times New Roman"/>
                          <a:cs typeface="Times New Roman"/>
                        </a:rPr>
                        <a:t>Argumento</a:t>
                      </a:r>
                      <a:endParaRPr lang="es-C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CR" sz="2400" i="1" dirty="0">
                          <a:latin typeface="Verdana"/>
                          <a:ea typeface="Times New Roman"/>
                          <a:cs typeface="Times New Roman"/>
                        </a:rPr>
                        <a:t>Hipótesis</a:t>
                      </a:r>
                      <a:endParaRPr lang="es-C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CR" sz="2400" i="1" dirty="0">
                          <a:latin typeface="Verdana"/>
                          <a:ea typeface="Times New Roman"/>
                          <a:cs typeface="Times New Roman"/>
                        </a:rPr>
                        <a:t>Teoría</a:t>
                      </a:r>
                      <a:endParaRPr lang="es-C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CR" sz="2400" i="1" dirty="0">
                          <a:latin typeface="Verdana"/>
                          <a:ea typeface="Times New Roman"/>
                          <a:cs typeface="Times New Roman"/>
                        </a:rPr>
                        <a:t>Evidencia</a:t>
                      </a:r>
                      <a:endParaRPr lang="es-C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CR" sz="2400" i="1" dirty="0">
                          <a:latin typeface="Verdana"/>
                          <a:ea typeface="Times New Roman"/>
                          <a:cs typeface="Times New Roman"/>
                        </a:rPr>
                        <a:t>Conclusión</a:t>
                      </a:r>
                      <a:endParaRPr lang="es-C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CR" sz="2400" i="1" dirty="0">
                          <a:latin typeface="Verdana"/>
                          <a:ea typeface="Times New Roman"/>
                          <a:cs typeface="Times New Roman"/>
                        </a:rPr>
                        <a:t>Falacia</a:t>
                      </a:r>
                      <a:endParaRPr lang="es-C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CR" sz="2400" i="1" dirty="0">
                          <a:latin typeface="Verdana"/>
                          <a:ea typeface="Times New Roman"/>
                          <a:cs typeface="Times New Roman"/>
                        </a:rPr>
                        <a:t>Premisa</a:t>
                      </a:r>
                      <a:endParaRPr lang="es-C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6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¿</a:t>
            </a:r>
            <a:r>
              <a:rPr lang="en-US" sz="4000" b="1" dirty="0" err="1" smtClean="0"/>
              <a:t>Qué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significa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pensar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bien</a:t>
            </a:r>
            <a:r>
              <a:rPr lang="en-US" sz="4000" b="1" dirty="0" smtClean="0"/>
              <a:t>?</a:t>
            </a:r>
            <a:r>
              <a:rPr lang="es-CR" sz="4000" dirty="0" smtClean="0"/>
              <a:t> </a:t>
            </a:r>
            <a:endParaRPr lang="es-CR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sz="3400" b="1" dirty="0" err="1" smtClean="0"/>
              <a:t>Destrezas</a:t>
            </a:r>
            <a:r>
              <a:rPr lang="en-US" sz="3400" b="1" dirty="0" smtClean="0"/>
              <a:t> de </a:t>
            </a:r>
            <a:r>
              <a:rPr lang="en-US" sz="3400" b="1" dirty="0" err="1" smtClean="0"/>
              <a:t>pensamiento</a:t>
            </a:r>
            <a:endParaRPr lang="en-US" sz="3400" b="1" dirty="0" smtClean="0"/>
          </a:p>
          <a:p>
            <a:endParaRPr lang="en-US" sz="3400" b="1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400" b="1" dirty="0" err="1" smtClean="0"/>
              <a:t>Disposiciones</a:t>
            </a:r>
            <a:r>
              <a:rPr lang="en-US" sz="3400" b="1" dirty="0" smtClean="0"/>
              <a:t> de </a:t>
            </a:r>
            <a:r>
              <a:rPr lang="en-US" sz="3400" b="1" dirty="0" err="1" smtClean="0"/>
              <a:t>pensamiento</a:t>
            </a:r>
            <a:r>
              <a:rPr lang="en-US" sz="3400" dirty="0" smtClean="0"/>
              <a:t>: </a:t>
            </a:r>
            <a:r>
              <a:rPr lang="en-US" sz="3400" dirty="0" err="1" smtClean="0"/>
              <a:t>actitudes</a:t>
            </a:r>
            <a:r>
              <a:rPr lang="en-US" sz="3400" dirty="0" smtClean="0"/>
              <a:t> </a:t>
            </a:r>
            <a:r>
              <a:rPr lang="en-US" sz="3400" dirty="0" err="1" smtClean="0"/>
              <a:t>hacia</a:t>
            </a:r>
            <a:r>
              <a:rPr lang="en-US" sz="3400" dirty="0" smtClean="0"/>
              <a:t> el </a:t>
            </a:r>
            <a:r>
              <a:rPr lang="en-US" sz="3400" dirty="0" err="1" smtClean="0"/>
              <a:t>pensamiento</a:t>
            </a:r>
            <a:r>
              <a:rPr lang="en-US" sz="3400" dirty="0" smtClean="0"/>
              <a:t>,</a:t>
            </a:r>
            <a:r>
              <a:rPr lang="es-CR" sz="3400" dirty="0" smtClean="0"/>
              <a:t> inclinación a estar alerta para detectar problemas en las situaciones, interés por dedicar esfuerzo a pensar cómo solucionarlos</a:t>
            </a:r>
            <a:r>
              <a:rPr lang="en-US" sz="3400" dirty="0" smtClean="0"/>
              <a:t>. D</a:t>
            </a:r>
            <a:r>
              <a:rPr lang="es-CR" sz="3400" dirty="0" err="1" smtClean="0"/>
              <a:t>eterminan</a:t>
            </a:r>
            <a:r>
              <a:rPr lang="es-CR" sz="3400" dirty="0" smtClean="0"/>
              <a:t> la capacidad de una persona para afrontar con éxito los desafíos de pensamiento que presenta la realidad:</a:t>
            </a:r>
          </a:p>
          <a:p>
            <a:pPr>
              <a:buNone/>
            </a:pPr>
            <a:r>
              <a:rPr lang="es-CR" dirty="0" smtClean="0"/>
              <a:t> </a:t>
            </a:r>
          </a:p>
          <a:p>
            <a:pPr lvl="1"/>
            <a:r>
              <a:rPr lang="es-CR" sz="3200" dirty="0" smtClean="0"/>
              <a:t>la curiosidad</a:t>
            </a:r>
          </a:p>
          <a:p>
            <a:pPr lvl="1"/>
            <a:r>
              <a:rPr lang="es-CR" sz="3200" dirty="0" smtClean="0"/>
              <a:t>la apertura mental</a:t>
            </a:r>
          </a:p>
          <a:p>
            <a:pPr lvl="1"/>
            <a:r>
              <a:rPr lang="es-CR" sz="3200" dirty="0" smtClean="0"/>
              <a:t>la preocupación por la verdad y la comprensión</a:t>
            </a:r>
          </a:p>
          <a:p>
            <a:pPr lvl="1"/>
            <a:r>
              <a:rPr lang="es-CR" sz="3200" dirty="0" smtClean="0"/>
              <a:t>el sano escepticismo </a:t>
            </a:r>
          </a:p>
          <a:p>
            <a:pPr lvl="1"/>
            <a:r>
              <a:rPr lang="en-US" sz="3200" dirty="0" smtClean="0"/>
              <a:t>la </a:t>
            </a:r>
            <a:r>
              <a:rPr lang="en-US" sz="3200" dirty="0" err="1" smtClean="0"/>
              <a:t>creatividad</a:t>
            </a:r>
            <a:r>
              <a:rPr lang="en-US" sz="3200" dirty="0" smtClean="0"/>
              <a:t> </a:t>
            </a:r>
            <a:endParaRPr lang="es-CR" sz="3200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es-CR" dirty="0" smtClean="0"/>
          </a:p>
          <a:p>
            <a:pPr>
              <a:buNone/>
            </a:pPr>
            <a:r>
              <a:rPr lang="en-US" dirty="0" smtClean="0"/>
              <a:t>Perkins, </a:t>
            </a:r>
            <a:r>
              <a:rPr lang="en-US" dirty="0" err="1" smtClean="0"/>
              <a:t>Tishman</a:t>
            </a:r>
            <a:r>
              <a:rPr lang="en-US" dirty="0" smtClean="0"/>
              <a:t>, </a:t>
            </a:r>
            <a:r>
              <a:rPr lang="en-US" dirty="0" err="1" smtClean="0"/>
              <a:t>Ritchhart</a:t>
            </a:r>
            <a:r>
              <a:rPr lang="en-US" dirty="0" smtClean="0"/>
              <a:t>, </a:t>
            </a:r>
            <a:r>
              <a:rPr lang="en-US" dirty="0" err="1" smtClean="0"/>
              <a:t>Donis</a:t>
            </a:r>
            <a:r>
              <a:rPr lang="en-US" dirty="0" smtClean="0"/>
              <a:t> y Andrade, 2000; </a:t>
            </a:r>
            <a:r>
              <a:rPr lang="en-US" dirty="0" err="1" smtClean="0"/>
              <a:t>Tishman</a:t>
            </a:r>
            <a:r>
              <a:rPr lang="en-US" dirty="0" smtClean="0"/>
              <a:t>, 2001</a:t>
            </a:r>
            <a:r>
              <a:rPr lang="en-US" b="1" dirty="0" smtClean="0"/>
              <a:t> </a:t>
            </a:r>
            <a:endParaRPr lang="es-CR" dirty="0" smtClean="0"/>
          </a:p>
          <a:p>
            <a:pPr algn="just"/>
            <a:endParaRPr lang="es-CR" dirty="0"/>
          </a:p>
        </p:txBody>
      </p:sp>
    </p:spTree>
  </p:cSld>
  <p:clrMapOvr>
    <a:masterClrMapping/>
  </p:clrMapOvr>
  <p:transition advTm="12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 descr="http://pzweb.harvard.edu/vt/VisibleThinking_html_files/01_VisibleThinkingInAction/01c_VTPoPimages/DavidASH_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7488832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Rutina </a:t>
            </a:r>
            <a:r>
              <a:rPr lang="es-CR" i="1" dirty="0" smtClean="0"/>
              <a:t>“¿Qué le hace decir eso?”</a:t>
            </a:r>
            <a:br>
              <a:rPr lang="es-CR" i="1" dirty="0" smtClean="0"/>
            </a:br>
            <a:r>
              <a:rPr lang="es-CR" sz="3100" i="1" dirty="0" smtClean="0"/>
              <a:t>Interpretación con justificación</a:t>
            </a:r>
            <a:endParaRPr lang="es-CR" sz="3100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36504"/>
          </a:xfrm>
        </p:spPr>
        <p:txBody>
          <a:bodyPr>
            <a:normAutofit fontScale="62500" lnSpcReduction="20000"/>
          </a:bodyPr>
          <a:lstStyle/>
          <a:p>
            <a:r>
              <a:rPr lang="es-CR" b="1" dirty="0" smtClean="0">
                <a:latin typeface="Verdana" pitchFamily="34" charset="0"/>
                <a:ea typeface="Times New Roman" pitchFamily="18" charset="0"/>
                <a:cs typeface="Arial" pitchFamily="34" charset="0"/>
              </a:rPr>
              <a:t>Objetivo</a:t>
            </a:r>
            <a:r>
              <a:rPr lang="en-US" b="1" dirty="0" smtClean="0"/>
              <a:t>: ¿</a:t>
            </a:r>
            <a:r>
              <a:rPr lang="en-US" b="1" dirty="0" err="1" smtClean="0"/>
              <a:t>Qué</a:t>
            </a:r>
            <a:r>
              <a:rPr lang="en-US" b="1" dirty="0" smtClean="0"/>
              <a:t> </a:t>
            </a:r>
            <a:r>
              <a:rPr lang="en-US" b="1" dirty="0" err="1" smtClean="0"/>
              <a:t>tipo</a:t>
            </a:r>
            <a:r>
              <a:rPr lang="en-US" b="1" dirty="0" smtClean="0"/>
              <a:t> de </a:t>
            </a:r>
            <a:r>
              <a:rPr lang="en-US" b="1" dirty="0" err="1" smtClean="0"/>
              <a:t>pensamiento</a:t>
            </a:r>
            <a:r>
              <a:rPr lang="en-US" b="1" dirty="0" smtClean="0"/>
              <a:t> </a:t>
            </a:r>
            <a:r>
              <a:rPr lang="en-US" b="1" dirty="0" err="1" smtClean="0"/>
              <a:t>promueve</a:t>
            </a:r>
            <a:r>
              <a:rPr lang="en-US" b="1" dirty="0" smtClean="0"/>
              <a:t> </a:t>
            </a:r>
            <a:r>
              <a:rPr lang="en-US" b="1" dirty="0" err="1" smtClean="0"/>
              <a:t>esta</a:t>
            </a:r>
            <a:r>
              <a:rPr lang="en-US" b="1" dirty="0" smtClean="0"/>
              <a:t> </a:t>
            </a:r>
            <a:r>
              <a:rPr lang="en-US" b="1" dirty="0" err="1" smtClean="0"/>
              <a:t>rutina</a:t>
            </a:r>
            <a:r>
              <a:rPr lang="en-US" b="1" dirty="0" smtClean="0"/>
              <a:t>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Describir</a:t>
            </a:r>
            <a:r>
              <a:rPr lang="en-US" dirty="0" smtClean="0"/>
              <a:t> lo </a:t>
            </a:r>
            <a:r>
              <a:rPr lang="en-US" dirty="0" err="1" smtClean="0"/>
              <a:t>que</a:t>
            </a:r>
            <a:r>
              <a:rPr lang="en-US" dirty="0" smtClean="0"/>
              <a:t> se </a:t>
            </a:r>
            <a:r>
              <a:rPr lang="en-US" dirty="0" err="1" smtClean="0"/>
              <a:t>ve</a:t>
            </a:r>
            <a:r>
              <a:rPr lang="en-US" dirty="0" smtClean="0"/>
              <a:t> o se </a:t>
            </a:r>
            <a:r>
              <a:rPr lang="en-US" dirty="0" err="1" smtClean="0"/>
              <a:t>sabe</a:t>
            </a:r>
            <a:r>
              <a:rPr lang="en-US" dirty="0" smtClean="0"/>
              <a:t> y </a:t>
            </a:r>
            <a:r>
              <a:rPr lang="en-US" dirty="0" err="1" smtClean="0"/>
              <a:t>construir</a:t>
            </a:r>
            <a:r>
              <a:rPr lang="en-US" dirty="0" smtClean="0"/>
              <a:t> </a:t>
            </a:r>
            <a:r>
              <a:rPr lang="en-US" dirty="0" err="1" smtClean="0"/>
              <a:t>explicaciones</a:t>
            </a:r>
            <a:endParaRPr lang="en-US" dirty="0" smtClean="0"/>
          </a:p>
          <a:p>
            <a:pPr lvl="1"/>
            <a:r>
              <a:rPr lang="en-US" dirty="0" err="1" smtClean="0"/>
              <a:t>Razonamiento</a:t>
            </a:r>
            <a:r>
              <a:rPr lang="en-US" dirty="0" smtClean="0"/>
              <a:t> </a:t>
            </a:r>
            <a:r>
              <a:rPr lang="en-US" dirty="0" err="1" smtClean="0"/>
              <a:t>basado</a:t>
            </a:r>
            <a:r>
              <a:rPr lang="en-US" dirty="0" smtClean="0"/>
              <a:t> en </a:t>
            </a:r>
            <a:r>
              <a:rPr lang="en-US" dirty="0" err="1" smtClean="0"/>
              <a:t>evidencias</a:t>
            </a:r>
            <a:endParaRPr lang="en-US" dirty="0" smtClean="0"/>
          </a:p>
          <a:p>
            <a:pPr lvl="1"/>
            <a:r>
              <a:rPr lang="en-US" dirty="0" err="1" smtClean="0"/>
              <a:t>Comprensión</a:t>
            </a:r>
            <a:r>
              <a:rPr lang="en-US" dirty="0" smtClean="0"/>
              <a:t> de </a:t>
            </a:r>
            <a:r>
              <a:rPr lang="en-US" dirty="0" err="1" smtClean="0"/>
              <a:t>perspectivas</a:t>
            </a:r>
            <a:r>
              <a:rPr lang="en-US" dirty="0" smtClean="0"/>
              <a:t> </a:t>
            </a:r>
            <a:r>
              <a:rPr lang="en-US" dirty="0" err="1" smtClean="0"/>
              <a:t>alternativas</a:t>
            </a:r>
            <a:r>
              <a:rPr lang="en-US" dirty="0" smtClean="0"/>
              <a:t> y </a:t>
            </a:r>
            <a:r>
              <a:rPr lang="en-US" dirty="0" err="1" smtClean="0"/>
              <a:t>diversas</a:t>
            </a:r>
            <a:endParaRPr lang="en-US" dirty="0" smtClean="0"/>
          </a:p>
          <a:p>
            <a:endParaRPr lang="en-US" dirty="0" smtClean="0"/>
          </a:p>
          <a:p>
            <a:r>
              <a:rPr lang="en-US" sz="3300" b="1" dirty="0" err="1" smtClean="0">
                <a:latin typeface="Verdana" pitchFamily="34" charset="0"/>
                <a:ea typeface="Times New Roman" pitchFamily="18" charset="0"/>
                <a:cs typeface="Arial" pitchFamily="34" charset="0"/>
              </a:rPr>
              <a:t>Aplicación</a:t>
            </a:r>
            <a:r>
              <a:rPr lang="en-US" sz="3300" b="1" dirty="0" smtClean="0"/>
              <a:t>: </a:t>
            </a:r>
            <a:r>
              <a:rPr lang="en-US" b="1" dirty="0" smtClean="0"/>
              <a:t>¿</a:t>
            </a:r>
            <a:r>
              <a:rPr lang="en-US" b="1" dirty="0" err="1" smtClean="0"/>
              <a:t>Cuándo</a:t>
            </a:r>
            <a:r>
              <a:rPr lang="en-US" b="1" dirty="0" smtClean="0"/>
              <a:t> y </a:t>
            </a:r>
            <a:r>
              <a:rPr lang="en-US" b="1" dirty="0" err="1" smtClean="0"/>
              <a:t>dónde</a:t>
            </a:r>
            <a:r>
              <a:rPr lang="en-US" b="1" dirty="0" smtClean="0"/>
              <a:t> se </a:t>
            </a:r>
            <a:r>
              <a:rPr lang="en-US" b="1" dirty="0" err="1" smtClean="0"/>
              <a:t>puede</a:t>
            </a:r>
            <a:r>
              <a:rPr lang="en-US" b="1" dirty="0" smtClean="0"/>
              <a:t> </a:t>
            </a:r>
            <a:r>
              <a:rPr lang="en-US" b="1" dirty="0" err="1" smtClean="0"/>
              <a:t>usar</a:t>
            </a:r>
            <a:r>
              <a:rPr lang="en-US" b="1" dirty="0" smtClean="0"/>
              <a:t>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Descripción</a:t>
            </a:r>
            <a:r>
              <a:rPr lang="en-US" dirty="0" smtClean="0"/>
              <a:t> de un </a:t>
            </a:r>
            <a:r>
              <a:rPr lang="en-US" dirty="0" err="1" smtClean="0"/>
              <a:t>objeto</a:t>
            </a:r>
            <a:r>
              <a:rPr lang="en-US" dirty="0" smtClean="0"/>
              <a:t> (</a:t>
            </a:r>
            <a:r>
              <a:rPr lang="en-US" dirty="0" err="1" smtClean="0"/>
              <a:t>obras</a:t>
            </a:r>
            <a:r>
              <a:rPr lang="en-US" dirty="0" smtClean="0"/>
              <a:t> de arte, </a:t>
            </a:r>
            <a:r>
              <a:rPr lang="en-US" dirty="0" err="1" smtClean="0"/>
              <a:t>artefactos</a:t>
            </a:r>
            <a:r>
              <a:rPr lang="en-US" dirty="0" smtClean="0"/>
              <a:t> </a:t>
            </a:r>
            <a:r>
              <a:rPr lang="en-US" dirty="0" err="1" smtClean="0"/>
              <a:t>históricos</a:t>
            </a:r>
            <a:r>
              <a:rPr lang="en-US" dirty="0" smtClean="0"/>
              <a:t>), </a:t>
            </a:r>
            <a:r>
              <a:rPr lang="en-US" dirty="0" err="1" smtClean="0"/>
              <a:t>exploración</a:t>
            </a:r>
            <a:r>
              <a:rPr lang="en-US" dirty="0" smtClean="0"/>
              <a:t> de un </a:t>
            </a:r>
            <a:r>
              <a:rPr lang="en-US" dirty="0" err="1" smtClean="0"/>
              <a:t>poema</a:t>
            </a:r>
            <a:r>
              <a:rPr lang="en-US" dirty="0" smtClean="0"/>
              <a:t>, </a:t>
            </a:r>
            <a:r>
              <a:rPr lang="en-US" dirty="0" err="1" smtClean="0"/>
              <a:t>realización</a:t>
            </a:r>
            <a:r>
              <a:rPr lang="en-US" dirty="0" smtClean="0"/>
              <a:t> de </a:t>
            </a:r>
            <a:r>
              <a:rPr lang="en-US" dirty="0" err="1" smtClean="0"/>
              <a:t>observaciones</a:t>
            </a:r>
            <a:r>
              <a:rPr lang="en-US" dirty="0" smtClean="0"/>
              <a:t> </a:t>
            </a:r>
            <a:r>
              <a:rPr lang="en-US" dirty="0" err="1" smtClean="0"/>
              <a:t>científicas</a:t>
            </a:r>
            <a:r>
              <a:rPr lang="en-US" dirty="0" smtClean="0"/>
              <a:t> e </a:t>
            </a:r>
            <a:r>
              <a:rPr lang="en-US" dirty="0" err="1" smtClean="0"/>
              <a:t>hipótesis</a:t>
            </a:r>
            <a:r>
              <a:rPr lang="en-US" dirty="0" smtClean="0"/>
              <a:t>, </a:t>
            </a:r>
            <a:r>
              <a:rPr lang="en-US" dirty="0" err="1" smtClean="0"/>
              <a:t>investigación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conceptos</a:t>
            </a:r>
            <a:r>
              <a:rPr lang="en-US" dirty="0" smtClean="0"/>
              <a:t> (</a:t>
            </a:r>
            <a:r>
              <a:rPr lang="en-US" dirty="0" err="1" smtClean="0"/>
              <a:t>democracia</a:t>
            </a:r>
            <a:r>
              <a:rPr lang="en-US" dirty="0" smtClean="0"/>
              <a:t>, etc.). </a:t>
            </a:r>
            <a:r>
              <a:rPr lang="en-US" dirty="0" err="1" smtClean="0"/>
              <a:t>Útil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casi</a:t>
            </a:r>
            <a:r>
              <a:rPr lang="en-US" dirty="0" smtClean="0"/>
              <a:t> </a:t>
            </a:r>
            <a:r>
              <a:rPr lang="en-US" dirty="0" err="1" smtClean="0"/>
              <a:t>cualquier</a:t>
            </a:r>
            <a:r>
              <a:rPr lang="en-US" dirty="0" smtClean="0"/>
              <a:t> </a:t>
            </a:r>
            <a:r>
              <a:rPr lang="en-US" dirty="0" err="1" smtClean="0"/>
              <a:t>materia</a:t>
            </a:r>
            <a:r>
              <a:rPr lang="en-US" dirty="0" smtClean="0"/>
              <a:t> y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recabar</a:t>
            </a:r>
            <a:r>
              <a:rPr lang="en-US" dirty="0" smtClean="0"/>
              <a:t> </a:t>
            </a:r>
            <a:r>
              <a:rPr lang="en-US" dirty="0" err="1" smtClean="0"/>
              <a:t>información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conocimientos</a:t>
            </a:r>
            <a:r>
              <a:rPr lang="en-US" dirty="0" smtClean="0"/>
              <a:t> </a:t>
            </a:r>
            <a:r>
              <a:rPr lang="en-US" dirty="0" err="1" smtClean="0"/>
              <a:t>previos</a:t>
            </a:r>
            <a:r>
              <a:rPr lang="en-US" dirty="0" smtClean="0"/>
              <a:t> de los </a:t>
            </a:r>
            <a:r>
              <a:rPr lang="en-US" dirty="0" err="1" smtClean="0"/>
              <a:t>estudiantes</a:t>
            </a:r>
            <a:r>
              <a:rPr lang="en-US" dirty="0" smtClean="0"/>
              <a:t> al </a:t>
            </a:r>
            <a:r>
              <a:rPr lang="en-US" dirty="0" err="1" smtClean="0"/>
              <a:t>comenzar</a:t>
            </a:r>
            <a:r>
              <a:rPr lang="en-US" dirty="0" smtClean="0"/>
              <a:t> un </a:t>
            </a:r>
            <a:r>
              <a:rPr lang="en-US" dirty="0" err="1" smtClean="0"/>
              <a:t>tema</a:t>
            </a:r>
            <a:r>
              <a:rPr lang="en-US" dirty="0" smtClean="0"/>
              <a:t>. </a:t>
            </a:r>
            <a:r>
              <a:rPr lang="en-US" dirty="0" err="1" smtClean="0"/>
              <a:t>Dependiendo</a:t>
            </a:r>
            <a:r>
              <a:rPr lang="en-US" dirty="0" smtClean="0"/>
              <a:t> del </a:t>
            </a:r>
            <a:r>
              <a:rPr lang="en-US" dirty="0" err="1" smtClean="0"/>
              <a:t>contexto</a:t>
            </a:r>
            <a:r>
              <a:rPr lang="en-US" dirty="0" smtClean="0"/>
              <a:t>, se </a:t>
            </a:r>
            <a:r>
              <a:rPr lang="en-US" dirty="0" err="1" smtClean="0"/>
              <a:t>pregunta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saben</a:t>
            </a:r>
            <a:r>
              <a:rPr lang="en-US" dirty="0" smtClean="0"/>
              <a:t>?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saben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les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decir</a:t>
            </a:r>
            <a:r>
              <a:rPr lang="en-US" dirty="0" smtClean="0"/>
              <a:t> </a:t>
            </a:r>
            <a:r>
              <a:rPr lang="en-US" dirty="0" err="1" smtClean="0"/>
              <a:t>eso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ven</a:t>
            </a:r>
            <a:r>
              <a:rPr lang="en-US" dirty="0" smtClean="0"/>
              <a:t>?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ven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les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decir</a:t>
            </a:r>
            <a:r>
              <a:rPr lang="en-US" dirty="0" smtClean="0"/>
              <a:t> </a:t>
            </a:r>
            <a:r>
              <a:rPr lang="en-US" dirty="0" err="1" smtClean="0"/>
              <a:t>eso</a:t>
            </a:r>
            <a:r>
              <a:rPr lang="en-US" dirty="0" smtClean="0"/>
              <a:t>? 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None/>
            </a:pPr>
            <a:endParaRPr lang="es-CR" dirty="0" smtClean="0"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s-CR" sz="2000" dirty="0" smtClean="0">
                <a:latin typeface="Verdana" pitchFamily="34" charset="0"/>
                <a:ea typeface="Times New Roman" pitchFamily="18" charset="0"/>
                <a:cs typeface="Arial" pitchFamily="34" charset="0"/>
                <a:hlinkClick r:id="rId2"/>
              </a:rPr>
              <a:t>http://pzweb.harvard.edu/vt/VisibleThinking_html_files/03_ThinkingRoutines/03d_UnderstandingRoutines/WhatMakes/WhatMakes_Routine.html</a:t>
            </a:r>
            <a:endParaRPr lang="es-CR" sz="2000" dirty="0" smtClean="0"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None/>
            </a:pPr>
            <a:endParaRPr lang="es-CR" dirty="0" smtClean="0"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R" b="1" dirty="0" smtClean="0"/>
              <a:t>Cultura del pensamiento en aulas colegios</a:t>
            </a:r>
            <a:endParaRPr lang="es-CR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093915"/>
          </a:xfrm>
        </p:spPr>
        <p:txBody>
          <a:bodyPr>
            <a:normAutofit/>
          </a:bodyPr>
          <a:lstStyle/>
          <a:p>
            <a:pPr lvl="0"/>
            <a:r>
              <a:rPr lang="es-ES" dirty="0" smtClean="0"/>
              <a:t>Se valora el pensamiento</a:t>
            </a:r>
            <a:endParaRPr lang="es-CR" dirty="0" smtClean="0"/>
          </a:p>
          <a:p>
            <a:pPr lvl="0"/>
            <a:r>
              <a:rPr lang="es-ES" dirty="0" smtClean="0"/>
              <a:t>Hay tiempo para pensar</a:t>
            </a:r>
            <a:endParaRPr lang="es-CR" dirty="0" smtClean="0"/>
          </a:p>
          <a:p>
            <a:pPr lvl="0"/>
            <a:r>
              <a:rPr lang="es-ES" dirty="0" smtClean="0"/>
              <a:t>Abundan oportunidades significativas para pensar</a:t>
            </a:r>
            <a:endParaRPr lang="es-CR" dirty="0" smtClean="0"/>
          </a:p>
          <a:p>
            <a:pPr lvl="0"/>
            <a:r>
              <a:rPr lang="es-ES" dirty="0" smtClean="0"/>
              <a:t>Se modela el buen pensamiento</a:t>
            </a:r>
            <a:endParaRPr lang="es-CR" dirty="0" smtClean="0"/>
          </a:p>
          <a:p>
            <a:pPr lvl="0"/>
            <a:r>
              <a:rPr lang="es-ES" dirty="0" smtClean="0"/>
              <a:t>El proceso y los productos de pensamiento están presentes en el entorno (son visibles)</a:t>
            </a:r>
            <a:endParaRPr lang="es-CR" dirty="0"/>
          </a:p>
        </p:txBody>
      </p:sp>
    </p:spTree>
  </p:cSld>
  <p:clrMapOvr>
    <a:masterClrMapping/>
  </p:clrMapOvr>
  <p:transition spd="slow" advTm="16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R" b="1" dirty="0" smtClean="0"/>
              <a:t>Rutinas de pensamiento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CR" dirty="0" smtClean="0"/>
              <a:t>Las rutinas de pensamiento son estrategias breves y fáciles de aprender que orientan el pensamiento de los estudiantes y dan estructura a las discusiones de aula. Si se practican con frecuencia y flexibilidad, acaban convirtiéndose en el modo natural de pensar y operar con los contenidos curriculares dentro del aula. </a:t>
            </a:r>
          </a:p>
          <a:p>
            <a:endParaRPr lang="es-CR" dirty="0" smtClean="0"/>
          </a:p>
          <a:p>
            <a:r>
              <a:rPr lang="es-CR" dirty="0" smtClean="0"/>
              <a:t>Se trata de sencillos protocolos, pequeñas secuencias de tres o cuatro preguntas o pasos, que sirven para explorar ideas relacionadas con algún tema importante.</a:t>
            </a:r>
          </a:p>
          <a:p>
            <a:endParaRPr lang="es-CR" dirty="0" smtClean="0"/>
          </a:p>
          <a:p>
            <a:endParaRPr lang="es-C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s-CR" dirty="0" smtClean="0"/>
              <a:t>Rutinas y competencias</a:t>
            </a:r>
            <a:endParaRPr lang="es-CR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67544" y="1124744"/>
          <a:ext cx="8229600" cy="5328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5000"/>
                <a:gridCol w="2314600"/>
              </a:tblGrid>
              <a:tr h="407316">
                <a:tc>
                  <a:txBody>
                    <a:bodyPr/>
                    <a:lstStyle/>
                    <a:p>
                      <a:r>
                        <a:rPr lang="es-CR" dirty="0" smtClean="0"/>
                        <a:t>RUTINAS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R" dirty="0" smtClean="0"/>
                        <a:t>COMPETENCIAS</a:t>
                      </a:r>
                      <a:endParaRPr lang="es-CR" dirty="0"/>
                    </a:p>
                  </a:txBody>
                  <a:tcPr/>
                </a:tc>
              </a:tr>
              <a:tr h="1305645">
                <a:tc>
                  <a:txBody>
                    <a:bodyPr/>
                    <a:lstStyle/>
                    <a:p>
                      <a:r>
                        <a:rPr lang="en-US" sz="1900" b="1" dirty="0" err="1" smtClean="0"/>
                        <a:t>Comprensión</a:t>
                      </a:r>
                      <a:r>
                        <a:rPr lang="en-US" sz="1900" dirty="0" smtClean="0"/>
                        <a:t>: </a:t>
                      </a:r>
                      <a:r>
                        <a:rPr lang="es-CR" sz="1900" dirty="0" smtClean="0"/>
                        <a:t>rutinas para ayudar a los estudiantes a desarrollar una mayor conciencia de lo que implica el proceso de comprender, frente a memorizar, por ejemplo; y a adquirir las estrategias requeridas para comprender. </a:t>
                      </a:r>
                      <a:endParaRPr lang="en-US" sz="1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R" sz="1800" b="1" dirty="0" smtClean="0"/>
                        <a:t>Aprender a </a:t>
                      </a:r>
                      <a:r>
                        <a:rPr lang="es-CR" sz="1800" b="1" dirty="0" smtClean="0"/>
                        <a:t>aprender</a:t>
                      </a:r>
                    </a:p>
                    <a:p>
                      <a:r>
                        <a:rPr lang="es-CR" sz="1800" b="1" dirty="0" smtClean="0"/>
                        <a:t>Comunicación</a:t>
                      </a:r>
                      <a:endParaRPr lang="es-CR" sz="1800" b="1" dirty="0"/>
                    </a:p>
                  </a:txBody>
                  <a:tcPr/>
                </a:tc>
              </a:tr>
              <a:tr h="1004342">
                <a:tc>
                  <a:txBody>
                    <a:bodyPr/>
                    <a:lstStyle/>
                    <a:p>
                      <a:r>
                        <a:rPr lang="en-US" sz="1900" b="1" dirty="0" err="1" smtClean="0"/>
                        <a:t>Verdad</a:t>
                      </a:r>
                      <a:r>
                        <a:rPr lang="en-US" sz="1900" dirty="0" smtClean="0"/>
                        <a:t>: </a:t>
                      </a:r>
                      <a:r>
                        <a:rPr lang="es-CR" sz="1900" dirty="0" smtClean="0"/>
                        <a:t>rutinas para ayudar a los estudiantes a comprender y apreciar la complejidad que conlleva resolver cuestiones relacionadas con la verdad. </a:t>
                      </a:r>
                      <a:endParaRPr lang="en-US" sz="1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R" sz="1800" b="1" dirty="0" smtClean="0"/>
                        <a:t>Pensamiento</a:t>
                      </a:r>
                      <a:r>
                        <a:rPr lang="es-CR" sz="1800" b="1" baseline="0" dirty="0" smtClean="0"/>
                        <a:t> crítico</a:t>
                      </a:r>
                    </a:p>
                    <a:p>
                      <a:r>
                        <a:rPr lang="es-CR" sz="1800" b="1" baseline="0" dirty="0" smtClean="0"/>
                        <a:t>Resolución de </a:t>
                      </a:r>
                      <a:r>
                        <a:rPr lang="es-CR" sz="1800" b="1" baseline="0" dirty="0" smtClean="0"/>
                        <a:t>problemas</a:t>
                      </a:r>
                      <a:endParaRPr lang="es-CR" sz="1800" b="1" baseline="0" dirty="0" smtClean="0"/>
                    </a:p>
                  </a:txBody>
                  <a:tcPr/>
                </a:tc>
              </a:tr>
              <a:tr h="1606947">
                <a:tc>
                  <a:txBody>
                    <a:bodyPr/>
                    <a:lstStyle/>
                    <a:p>
                      <a:r>
                        <a:rPr lang="en-US" sz="1900" b="1" dirty="0" err="1" smtClean="0"/>
                        <a:t>Justicia</a:t>
                      </a:r>
                      <a:r>
                        <a:rPr lang="en-US" sz="1900" dirty="0" smtClean="0"/>
                        <a:t>: </a:t>
                      </a:r>
                      <a:r>
                        <a:rPr lang="es-CR" sz="1900" dirty="0" smtClean="0"/>
                        <a:t>rutinas para aumentar la sensibilidad y conciencia de los estudiantes acerca de los dilemas éticos cotidianos, y para desarrollar las destrezas que les permitan afrontarlos.</a:t>
                      </a:r>
                      <a:endParaRPr lang="en-US" sz="1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R" sz="1800" b="1" dirty="0" smtClean="0"/>
                        <a:t>Ciudadanía global y local</a:t>
                      </a:r>
                    </a:p>
                    <a:p>
                      <a:r>
                        <a:rPr lang="es-CR" sz="1800" b="1" dirty="0" smtClean="0"/>
                        <a:t>Vida y carrera</a:t>
                      </a:r>
                    </a:p>
                    <a:p>
                      <a:r>
                        <a:rPr lang="es-CR" sz="1800" b="1" dirty="0" smtClean="0"/>
                        <a:t>Responsabilidad</a:t>
                      </a:r>
                      <a:r>
                        <a:rPr lang="es-CR" sz="1800" b="1" baseline="0" dirty="0" smtClean="0"/>
                        <a:t> social y personal</a:t>
                      </a:r>
                      <a:endParaRPr lang="es-CR" sz="1800" b="1" dirty="0"/>
                    </a:p>
                  </a:txBody>
                  <a:tcPr/>
                </a:tc>
              </a:tr>
              <a:tr h="10043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1" dirty="0" err="1" smtClean="0"/>
                        <a:t>Creatividad</a:t>
                      </a:r>
                      <a:r>
                        <a:rPr lang="en-US" sz="1900" dirty="0" smtClean="0"/>
                        <a:t>: </a:t>
                      </a:r>
                      <a:r>
                        <a:rPr lang="en-US" sz="1900" dirty="0" err="1" smtClean="0"/>
                        <a:t>rutinas</a:t>
                      </a:r>
                      <a:r>
                        <a:rPr lang="en-US" sz="1900" dirty="0" smtClean="0"/>
                        <a:t> </a:t>
                      </a:r>
                      <a:r>
                        <a:rPr lang="en-US" sz="1900" dirty="0" err="1" smtClean="0"/>
                        <a:t>para</a:t>
                      </a:r>
                      <a:r>
                        <a:rPr lang="en-US" sz="1900" dirty="0" smtClean="0"/>
                        <a:t> </a:t>
                      </a:r>
                      <a:r>
                        <a:rPr lang="en-US" sz="1900" dirty="0" err="1" smtClean="0"/>
                        <a:t>desarrollar</a:t>
                      </a:r>
                      <a:r>
                        <a:rPr lang="en-US" sz="1900" dirty="0" smtClean="0"/>
                        <a:t> la </a:t>
                      </a:r>
                      <a:r>
                        <a:rPr lang="en-US" sz="1900" dirty="0" err="1" smtClean="0"/>
                        <a:t>capacidad</a:t>
                      </a:r>
                      <a:r>
                        <a:rPr lang="en-US" sz="1900" dirty="0" smtClean="0"/>
                        <a:t> de </a:t>
                      </a:r>
                      <a:r>
                        <a:rPr lang="en-US" sz="1900" dirty="0" err="1" smtClean="0"/>
                        <a:t>pensar</a:t>
                      </a:r>
                      <a:r>
                        <a:rPr lang="en-US" sz="1900" dirty="0" smtClean="0"/>
                        <a:t> de </a:t>
                      </a:r>
                      <a:r>
                        <a:rPr lang="en-US" sz="1900" dirty="0" err="1" smtClean="0"/>
                        <a:t>manera</a:t>
                      </a:r>
                      <a:r>
                        <a:rPr lang="en-US" sz="1900" dirty="0" smtClean="0"/>
                        <a:t> </a:t>
                      </a:r>
                      <a:r>
                        <a:rPr lang="en-US" sz="1900" dirty="0" err="1" smtClean="0"/>
                        <a:t>creativa</a:t>
                      </a:r>
                      <a:r>
                        <a:rPr lang="en-US" sz="1900" dirty="0" smtClean="0"/>
                        <a:t>, y </a:t>
                      </a:r>
                      <a:r>
                        <a:rPr lang="en-US" sz="1900" dirty="0" err="1" smtClean="0"/>
                        <a:t>para</a:t>
                      </a:r>
                      <a:r>
                        <a:rPr lang="en-US" sz="1900" dirty="0" smtClean="0"/>
                        <a:t> </a:t>
                      </a:r>
                      <a:r>
                        <a:rPr lang="en-US" sz="1900" dirty="0" err="1" smtClean="0"/>
                        <a:t>descubrir</a:t>
                      </a:r>
                      <a:r>
                        <a:rPr lang="en-US" sz="1900" dirty="0" smtClean="0"/>
                        <a:t> la </a:t>
                      </a:r>
                      <a:r>
                        <a:rPr lang="en-US" sz="1900" dirty="0" err="1" smtClean="0"/>
                        <a:t>creatividad</a:t>
                      </a:r>
                      <a:r>
                        <a:rPr lang="en-US" sz="1900" dirty="0" smtClean="0"/>
                        <a:t> </a:t>
                      </a:r>
                      <a:r>
                        <a:rPr lang="en-US" sz="1900" dirty="0" err="1" smtClean="0"/>
                        <a:t>que</a:t>
                      </a:r>
                      <a:r>
                        <a:rPr lang="en-US" sz="1900" dirty="0" smtClean="0"/>
                        <a:t> hay en </a:t>
                      </a:r>
                      <a:r>
                        <a:rPr lang="en-US" sz="1900" dirty="0" err="1" smtClean="0"/>
                        <a:t>las</a:t>
                      </a:r>
                      <a:r>
                        <a:rPr lang="en-US" sz="1900" dirty="0" smtClean="0"/>
                        <a:t> </a:t>
                      </a:r>
                      <a:r>
                        <a:rPr lang="en-US" sz="1900" dirty="0" err="1" smtClean="0"/>
                        <a:t>cosas</a:t>
                      </a:r>
                      <a:r>
                        <a:rPr lang="en-US" sz="1900" dirty="0" smtClean="0"/>
                        <a:t> </a:t>
                      </a:r>
                      <a:r>
                        <a:rPr lang="en-US" sz="1900" dirty="0" err="1" smtClean="0"/>
                        <a:t>que</a:t>
                      </a:r>
                      <a:r>
                        <a:rPr lang="en-US" sz="1900" dirty="0" smtClean="0"/>
                        <a:t> </a:t>
                      </a:r>
                      <a:r>
                        <a:rPr lang="en-US" sz="1900" dirty="0" err="1" smtClean="0"/>
                        <a:t>nos</a:t>
                      </a:r>
                      <a:r>
                        <a:rPr lang="en-US" sz="1900" dirty="0" smtClean="0"/>
                        <a:t> </a:t>
                      </a:r>
                      <a:r>
                        <a:rPr lang="en-US" sz="1900" dirty="0" err="1" smtClean="0"/>
                        <a:t>rodean</a:t>
                      </a:r>
                      <a:r>
                        <a:rPr lang="en-US" sz="1900" dirty="0" smtClean="0"/>
                        <a:t>.</a:t>
                      </a:r>
                      <a:endParaRPr lang="es-CR" sz="1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R" sz="1800" b="1" dirty="0" smtClean="0"/>
                        <a:t>Creatividad</a:t>
                      </a:r>
                      <a:r>
                        <a:rPr lang="es-CR" sz="1800" b="1" dirty="0" smtClean="0"/>
                        <a:t>/</a:t>
                      </a:r>
                    </a:p>
                    <a:p>
                      <a:r>
                        <a:rPr lang="es-CR" sz="1800" b="1" dirty="0" smtClean="0"/>
                        <a:t>Innovación</a:t>
                      </a:r>
                      <a:endParaRPr lang="es-CR" sz="1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539552" y="476672"/>
          <a:ext cx="7848872" cy="5685752"/>
        </p:xfrm>
        <a:graphic>
          <a:graphicData uri="http://schemas.openxmlformats.org/drawingml/2006/table">
            <a:tbl>
              <a:tblPr/>
              <a:tblGrid>
                <a:gridCol w="1567867"/>
                <a:gridCol w="3071599"/>
                <a:gridCol w="3209406"/>
              </a:tblGrid>
              <a:tr h="433008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400" b="1" dirty="0" smtClean="0">
                          <a:latin typeface="Verdana"/>
                          <a:ea typeface="Times New Roman"/>
                          <a:cs typeface="Times New Roman"/>
                        </a:rPr>
                        <a:t>“Justicia”</a:t>
                      </a:r>
                      <a:endParaRPr lang="es-C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</a:tr>
              <a:tr h="6471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400" b="1">
                          <a:latin typeface="Verdana"/>
                          <a:ea typeface="Times New Roman"/>
                          <a:cs typeface="Times New Roman"/>
                        </a:rPr>
                        <a:t>Nombre de la rutina</a:t>
                      </a:r>
                      <a:endParaRPr lang="es-C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400" b="1">
                          <a:latin typeface="Verdana"/>
                          <a:ea typeface="Times New Roman"/>
                          <a:cs typeface="Times New Roman"/>
                        </a:rPr>
                        <a:t>Pasos</a:t>
                      </a:r>
                      <a:endParaRPr lang="es-C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400" b="1">
                          <a:latin typeface="Verdana"/>
                          <a:ea typeface="Times New Roman"/>
                          <a:cs typeface="Times New Roman"/>
                        </a:rPr>
                        <a:t>Cómo aplicarla</a:t>
                      </a:r>
                      <a:endParaRPr lang="es-C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56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1400" b="1" dirty="0">
                          <a:latin typeface="Verdana"/>
                          <a:ea typeface="Times New Roman"/>
                          <a:cs typeface="Times New Roman"/>
                        </a:rPr>
                        <a:t>Tira y afloja: el juego de la soga</a:t>
                      </a:r>
                      <a:endParaRPr lang="es-C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R" sz="1400" i="1" dirty="0">
                          <a:latin typeface="Verdana"/>
                          <a:ea typeface="Times New Roman"/>
                          <a:cs typeface="Times New Roman"/>
                        </a:rPr>
                        <a:t>Para explorar la complejidad de los dilemas relacionados con la </a:t>
                      </a:r>
                      <a:r>
                        <a:rPr lang="es-CR" sz="1400" i="1" dirty="0" smtClean="0">
                          <a:latin typeface="Verdana"/>
                          <a:ea typeface="Times New Roman"/>
                          <a:cs typeface="Times New Roman"/>
                        </a:rPr>
                        <a:t>justicia</a:t>
                      </a:r>
                      <a:endParaRPr lang="es-C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endParaRPr lang="es-CR" sz="14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endParaRPr lang="es-CR" sz="14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CR" sz="1400" dirty="0" smtClean="0"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s-CR" sz="1400" dirty="0">
                          <a:latin typeface="Verdana"/>
                          <a:ea typeface="Times New Roman"/>
                          <a:cs typeface="Times New Roman"/>
                        </a:rPr>
                        <a:t>. Presente un dilema que tenga que ver con temas de </a:t>
                      </a:r>
                      <a:r>
                        <a:rPr lang="es-CR" sz="1400" dirty="0" smtClean="0">
                          <a:latin typeface="Verdana"/>
                          <a:ea typeface="Times New Roman"/>
                          <a:cs typeface="Times New Roman"/>
                        </a:rPr>
                        <a:t>justicia. </a:t>
                      </a:r>
                      <a:endParaRPr lang="es-C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CR" sz="1400" dirty="0">
                          <a:latin typeface="Verdana"/>
                          <a:ea typeface="Times New Roman"/>
                          <a:cs typeface="Times New Roman"/>
                        </a:rPr>
                        <a:t>2. </a:t>
                      </a:r>
                      <a:r>
                        <a:rPr lang="es-CR" sz="1400" dirty="0" smtClean="0">
                          <a:latin typeface="Verdana"/>
                          <a:ea typeface="Times New Roman"/>
                          <a:cs typeface="Times New Roman"/>
                        </a:rPr>
                        <a:t>Identifiquen </a:t>
                      </a:r>
                      <a:r>
                        <a:rPr lang="es-CR" sz="1400" dirty="0">
                          <a:latin typeface="Verdana"/>
                          <a:ea typeface="Times New Roman"/>
                          <a:cs typeface="Times New Roman"/>
                        </a:rPr>
                        <a:t>los aspectos que “tiran” de cada lado del dilema (los dos extremos de la soga). </a:t>
                      </a:r>
                      <a:endParaRPr lang="es-C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s-CR" sz="1400" dirty="0">
                          <a:latin typeface="Verdana"/>
                          <a:ea typeface="Times New Roman"/>
                          <a:cs typeface="Times New Roman"/>
                        </a:rPr>
                        <a:t>3. Pregunte a los estudiantes por las razones que les llevan a apoyar uno de los lados/extremos del dilema. Pídales que intenten pensar en razones que apoyan el otro lado también.</a:t>
                      </a:r>
                      <a:endParaRPr lang="es-C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R" sz="14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400" dirty="0" smtClean="0">
                          <a:latin typeface="Verdana"/>
                          <a:ea typeface="Times New Roman"/>
                          <a:cs typeface="Times New Roman"/>
                        </a:rPr>
                        <a:t>Aprovechando </a:t>
                      </a:r>
                      <a:r>
                        <a:rPr lang="es-CR" sz="1400" dirty="0">
                          <a:latin typeface="Verdana"/>
                          <a:ea typeface="Times New Roman"/>
                          <a:cs typeface="Times New Roman"/>
                        </a:rPr>
                        <a:t>la familiaridad de los estudiantes con el juego de la soga, esta rutina les ayudará a comprender la complejidad que subyace a situaciones dilemáticas como la censura de un determinado libro/anuncio; la decisión de ir a huelga; la negación de autorización para una marcha de protesta; casos de conflicto de intereses, etc. Es  especialmente útil para tratar casos y situaciones que aparentan ser cuestiones de “blanco o negro”.  </a:t>
                      </a:r>
                      <a:endParaRPr lang="es-C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http://pzweb.harvard.edu/vt/VisibleThinking_html_files/03_ThinkingRoutines/03e_FairnessRoutines/TugOfWar/TugofWar2/F_03_Tamara_TugWar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764704"/>
            <a:ext cx="7128792" cy="540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467543" y="548680"/>
          <a:ext cx="8064897" cy="5922364"/>
        </p:xfrm>
        <a:graphic>
          <a:graphicData uri="http://schemas.openxmlformats.org/drawingml/2006/table">
            <a:tbl>
              <a:tblPr/>
              <a:tblGrid>
                <a:gridCol w="1152129"/>
                <a:gridCol w="3960440"/>
                <a:gridCol w="2952328"/>
              </a:tblGrid>
              <a:tr h="35919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400" b="1" dirty="0">
                          <a:latin typeface="Verdana"/>
                          <a:ea typeface="Times New Roman"/>
                          <a:cs typeface="Times New Roman"/>
                        </a:rPr>
                        <a:t>“Creatividad”</a:t>
                      </a:r>
                      <a:endParaRPr lang="es-CR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</a:tr>
              <a:tr h="5049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400" b="1">
                          <a:latin typeface="Verdana"/>
                          <a:ea typeface="Times New Roman"/>
                          <a:cs typeface="Times New Roman"/>
                        </a:rPr>
                        <a:t>Nombre de la rutina</a:t>
                      </a:r>
                      <a:endParaRPr lang="es-C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400" b="1">
                          <a:latin typeface="Verdana"/>
                          <a:ea typeface="Times New Roman"/>
                          <a:cs typeface="Times New Roman"/>
                        </a:rPr>
                        <a:t>Pasos</a:t>
                      </a:r>
                      <a:endParaRPr lang="es-C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400" b="1">
                          <a:latin typeface="Verdana"/>
                          <a:ea typeface="Times New Roman"/>
                          <a:cs typeface="Times New Roman"/>
                        </a:rPr>
                        <a:t>Cómo aplicarla</a:t>
                      </a:r>
                      <a:endParaRPr lang="es-C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70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400" b="1">
                          <a:latin typeface="Verdana"/>
                          <a:ea typeface="Times New Roman"/>
                          <a:cs typeface="Times New Roman"/>
                        </a:rPr>
                        <a:t>Explosión de opciones</a:t>
                      </a:r>
                      <a:endParaRPr lang="es-CR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R" sz="1400" i="1">
                          <a:latin typeface="Verdana"/>
                          <a:ea typeface="Times New Roman"/>
                          <a:cs typeface="Times New Roman"/>
                        </a:rPr>
                        <a:t>Para apoyar procesos de toma de decisiones creativos</a:t>
                      </a:r>
                      <a:endParaRPr lang="es-CR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C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Escojan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un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tema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u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objeto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cotidiano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y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hagan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una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lluvia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ideas con </a:t>
                      </a:r>
                      <a:r>
                        <a:rPr lang="en-US" sz="16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preguntas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sobre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él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es-C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Revisen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la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lista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transformen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algunas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las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preguntas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en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preguntas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que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desafíen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la </a:t>
                      </a:r>
                      <a:r>
                        <a:rPr lang="en-US" sz="16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imaginación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 Para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ello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usen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fórmulas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como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¿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Qué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pasaría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…?</a:t>
                      </a:r>
                      <a:b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¿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Qué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cambiaría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…?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Imaginen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que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¿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Qué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cambiaría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...?</a:t>
                      </a:r>
                      <a:endParaRPr lang="es-CR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C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Escojan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una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pregunta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explórenl</a:t>
                      </a:r>
                      <a:r>
                        <a:rPr lang="en-US" sz="16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jugando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imaginativamente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con </a:t>
                      </a:r>
                      <a:r>
                        <a:rPr lang="en-US" sz="16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sus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posibilidades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escribiendo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una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historia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 </a:t>
                      </a:r>
                      <a:r>
                        <a:rPr lang="en-US" sz="16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ensayo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haciendo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un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dibujo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creando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una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obra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teatro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 un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diálogo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inventando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un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escenario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conduciendo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una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entrevista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imaginaria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etc.</a:t>
                      </a:r>
                      <a:endParaRPr lang="es-CR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C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 Reflexión: ¿Qué nuevas ideas tengo sobre el tema, el concepto,</a:t>
                      </a:r>
                      <a:r>
                        <a:rPr lang="es-CR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la </a:t>
                      </a:r>
                      <a:r>
                        <a:rPr lang="es-C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obra , etc. que antes no tenía?</a:t>
                      </a:r>
                      <a:endParaRPr lang="es-CR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s-CR" sz="1400" dirty="0" smtClean="0">
                          <a:latin typeface="Verdana"/>
                          <a:ea typeface="Times New Roman"/>
                          <a:cs typeface="Times New Roman"/>
                        </a:rPr>
                        <a:t>Esta </a:t>
                      </a:r>
                      <a:r>
                        <a:rPr lang="es-CR" sz="1400" dirty="0">
                          <a:latin typeface="Verdana"/>
                          <a:ea typeface="Times New Roman"/>
                          <a:cs typeface="Times New Roman"/>
                        </a:rPr>
                        <a:t>rutina sirve para profundizar la comprensión de los estudiantes acerca de la situación que están explorando. Otras rutinas ayudan a comparar y escoger entre distintas opciones. Se puede emplear para apoyar procesos de toma de decisiones personales o grupales. También para explorar decisiones importantes que se han tomado en la historia o en la vida política del país. En este último caso, anime a los estudiantes a introducirse en la situación, mediante un juego de rol. Enfatice en que, a menudo, las mejores opciones se encuentran ocultas al principio.</a:t>
                      </a:r>
                      <a:endParaRPr lang="es-CR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3491</TotalTime>
  <Words>1408</Words>
  <Application>Microsoft Office PowerPoint</Application>
  <PresentationFormat>Presentación en pantalla (4:3)</PresentationFormat>
  <Paragraphs>156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Tema de Office</vt:lpstr>
      <vt:lpstr>Rutinas de pensamiento</vt:lpstr>
      <vt:lpstr>Diapositiva 2</vt:lpstr>
      <vt:lpstr>Rutina “¿Qué le hace decir eso?” Interpretación con justificación</vt:lpstr>
      <vt:lpstr>Cultura del pensamiento en aulas colegios</vt:lpstr>
      <vt:lpstr>Rutinas de pensamiento</vt:lpstr>
      <vt:lpstr>Rutinas y competencias</vt:lpstr>
      <vt:lpstr>Diapositiva 7</vt:lpstr>
      <vt:lpstr>Diapositiva 8</vt:lpstr>
      <vt:lpstr>Diapositiva 9</vt:lpstr>
      <vt:lpstr>Estudiantes de 6° grado, Clase de español</vt:lpstr>
      <vt:lpstr>Diapositiva 11</vt:lpstr>
      <vt:lpstr>Diapositiva 12</vt:lpstr>
      <vt:lpstr>Para más información</vt:lpstr>
      <vt:lpstr>   Lenguaje del pensamiento  </vt:lpstr>
      <vt:lpstr>¿Qué significa pensar bien?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Evaluación de competencias del siglo XXI</dc:title>
  <dc:creator>maria.bujanda</dc:creator>
  <cp:lastModifiedBy>maria.bujanda</cp:lastModifiedBy>
  <cp:revision>147</cp:revision>
  <dcterms:created xsi:type="dcterms:W3CDTF">2012-01-30T20:47:50Z</dcterms:created>
  <dcterms:modified xsi:type="dcterms:W3CDTF">2012-08-22T17:00:30Z</dcterms:modified>
</cp:coreProperties>
</file>